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oboto Slab"/>
      <p:regular r:id="rId20"/>
      <p:bold r:id="rId21"/>
    </p:embeddedFon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regular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Slab-bold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gif>
</file>

<file path=ppt/media/image03.png>
</file>

<file path=ppt/media/image04.png>
</file>

<file path=ppt/media/image05.jpg>
</file>

<file path=ppt/media/image0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524800" y="672605"/>
            <a:ext cx="1081625" cy="1124949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6537562" y="33429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/>
            <a:headEnd len="med" w="med" type="none"/>
            <a:tailEnd len="med" w="med" type="none"/>
          </a:ln>
        </p:spPr>
      </p:sp>
      <p:cxnSp>
        <p:nvCxnSpPr>
          <p:cNvPr id="12" name="Shape 12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1680301" y="1188925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000"/>
            </a:lvl1pPr>
            <a:lvl2pPr lvl="1" rtl="0" algn="ctr">
              <a:spcBef>
                <a:spcPts val="0"/>
              </a:spcBef>
              <a:buSzPct val="100000"/>
              <a:defRPr sz="4000"/>
            </a:lvl2pPr>
            <a:lvl3pPr lvl="2" rtl="0" algn="ctr">
              <a:spcBef>
                <a:spcPts val="0"/>
              </a:spcBef>
              <a:buSzPct val="100000"/>
              <a:defRPr sz="4000"/>
            </a:lvl3pPr>
            <a:lvl4pPr lvl="3" rtl="0" algn="ctr">
              <a:spcBef>
                <a:spcPts val="0"/>
              </a:spcBef>
              <a:buSzPct val="100000"/>
              <a:defRPr sz="4000"/>
            </a:lvl4pPr>
            <a:lvl5pPr lvl="4" rtl="0" algn="ctr">
              <a:spcBef>
                <a:spcPts val="0"/>
              </a:spcBef>
              <a:buSzPct val="100000"/>
              <a:defRPr sz="4000"/>
            </a:lvl5pPr>
            <a:lvl6pPr lvl="5" rtl="0" algn="ctr">
              <a:spcBef>
                <a:spcPts val="0"/>
              </a:spcBef>
              <a:buSzPct val="100000"/>
              <a:defRPr sz="4000"/>
            </a:lvl6pPr>
            <a:lvl7pPr lvl="6" rtl="0" algn="ctr">
              <a:spcBef>
                <a:spcPts val="0"/>
              </a:spcBef>
              <a:buSzPct val="100000"/>
              <a:defRPr sz="4000"/>
            </a:lvl7pPr>
            <a:lvl8pPr lvl="7" rtl="0" algn="ctr">
              <a:spcBef>
                <a:spcPts val="0"/>
              </a:spcBef>
              <a:buSzPct val="100000"/>
              <a:defRPr sz="4000"/>
            </a:lvl8pPr>
            <a:lvl9pPr lvl="8" rtl="0" algn="ctr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1680301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sk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rt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spcBef>
                <a:spcPts val="0"/>
              </a:spcBef>
              <a:defRPr/>
            </a:lvl1pPr>
            <a:lvl2pPr lvl="1" rtl="0" algn="ctr">
              <a:spcBef>
                <a:spcPts val="0"/>
              </a:spcBef>
              <a:defRPr/>
            </a:lvl2pPr>
            <a:lvl3pPr lvl="2" rtl="0" algn="ctr">
              <a:spcBef>
                <a:spcPts val="0"/>
              </a:spcBef>
              <a:defRPr/>
            </a:lvl3pPr>
            <a:lvl4pPr lvl="3" rtl="0" algn="ctr">
              <a:spcBef>
                <a:spcPts val="0"/>
              </a:spcBef>
              <a:defRPr/>
            </a:lvl4pPr>
            <a:lvl5pPr lvl="4" rtl="0" algn="ctr">
              <a:spcBef>
                <a:spcPts val="0"/>
              </a:spcBef>
              <a:defRPr/>
            </a:lvl5pPr>
            <a:lvl6pPr lvl="5" rtl="0" algn="ctr">
              <a:spcBef>
                <a:spcPts val="0"/>
              </a:spcBef>
              <a:defRPr/>
            </a:lvl6pPr>
            <a:lvl7pPr lvl="6" rtl="0" algn="ctr">
              <a:spcBef>
                <a:spcPts val="0"/>
              </a:spcBef>
              <a:defRPr/>
            </a:lvl7pPr>
            <a:lvl8pPr lvl="7" rtl="0" algn="ctr">
              <a:spcBef>
                <a:spcPts val="0"/>
              </a:spcBef>
              <a:defRPr/>
            </a:lvl8pPr>
            <a:lvl9pPr lvl="8" rtl="0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sk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sk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359601" y="281746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Shape 18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4800"/>
            </a:lvl1pPr>
            <a:lvl2pPr lvl="1" rtl="0" algn="ctr">
              <a:spcBef>
                <a:spcPts val="0"/>
              </a:spcBef>
              <a:buSzPct val="100000"/>
              <a:defRPr sz="4800"/>
            </a:lvl2pPr>
            <a:lvl3pPr lvl="2" rtl="0" algn="ctr">
              <a:spcBef>
                <a:spcPts val="0"/>
              </a:spcBef>
              <a:buSzPct val="100000"/>
              <a:defRPr sz="4800"/>
            </a:lvl3pPr>
            <a:lvl4pPr lvl="3" rtl="0" algn="ctr">
              <a:spcBef>
                <a:spcPts val="0"/>
              </a:spcBef>
              <a:buSzPct val="100000"/>
              <a:defRPr sz="4800"/>
            </a:lvl4pPr>
            <a:lvl5pPr lvl="4" rtl="0" algn="ctr">
              <a:spcBef>
                <a:spcPts val="0"/>
              </a:spcBef>
              <a:buSzPct val="100000"/>
              <a:defRPr sz="4800"/>
            </a:lvl5pPr>
            <a:lvl6pPr lvl="5" rtl="0" algn="ctr">
              <a:spcBef>
                <a:spcPts val="0"/>
              </a:spcBef>
              <a:buSzPct val="100000"/>
              <a:defRPr sz="4800"/>
            </a:lvl6pPr>
            <a:lvl7pPr lvl="6" rtl="0" algn="ctr">
              <a:spcBef>
                <a:spcPts val="0"/>
              </a:spcBef>
              <a:buSzPct val="100000"/>
              <a:defRPr sz="4800"/>
            </a:lvl7pPr>
            <a:lvl8pPr lvl="7" rtl="0" algn="ctr">
              <a:spcBef>
                <a:spcPts val="0"/>
              </a:spcBef>
              <a:buSzPct val="100000"/>
              <a:defRPr sz="4800"/>
            </a:lvl8pPr>
            <a:lvl9pPr lvl="8" rtl="0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sk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Shape 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sk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hape 26"/>
          <p:cNvCxnSpPr/>
          <p:nvPr/>
        </p:nvCxnSpPr>
        <p:spPr>
          <a:xfrm>
            <a:off x="492562" y="1260283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" name="Shape 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sk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sk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89218" y="1412276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" name="Shape 36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sk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sk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Shape 4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rtl="0" algn="ctr">
              <a:spcBef>
                <a:spcPts val="0"/>
              </a:spcBef>
              <a:buSzPct val="100000"/>
              <a:defRPr sz="3800"/>
            </a:lvl1pPr>
            <a:lvl2pPr lvl="1" rtl="0" algn="ctr">
              <a:spcBef>
                <a:spcPts val="0"/>
              </a:spcBef>
              <a:buSzPct val="100000"/>
              <a:defRPr sz="3800"/>
            </a:lvl2pPr>
            <a:lvl3pPr lvl="2" rtl="0" algn="ctr">
              <a:spcBef>
                <a:spcPts val="0"/>
              </a:spcBef>
              <a:buSzPct val="100000"/>
              <a:defRPr sz="3800"/>
            </a:lvl3pPr>
            <a:lvl4pPr lvl="3" rtl="0" algn="ctr">
              <a:spcBef>
                <a:spcPts val="0"/>
              </a:spcBef>
              <a:buSzPct val="100000"/>
              <a:defRPr sz="3800"/>
            </a:lvl4pPr>
            <a:lvl5pPr lvl="4" rtl="0" algn="ctr">
              <a:spcBef>
                <a:spcPts val="0"/>
              </a:spcBef>
              <a:buSzPct val="100000"/>
              <a:defRPr sz="3800"/>
            </a:lvl5pPr>
            <a:lvl6pPr lvl="5" rtl="0" algn="ctr">
              <a:spcBef>
                <a:spcPts val="0"/>
              </a:spcBef>
              <a:buSzPct val="100000"/>
              <a:defRPr sz="3800"/>
            </a:lvl6pPr>
            <a:lvl7pPr lvl="6" rtl="0" algn="ctr">
              <a:spcBef>
                <a:spcPts val="0"/>
              </a:spcBef>
              <a:buSzPct val="100000"/>
              <a:defRPr sz="3800"/>
            </a:lvl7pPr>
            <a:lvl8pPr lvl="7" rtl="0" algn="ctr">
              <a:spcBef>
                <a:spcPts val="0"/>
              </a:spcBef>
              <a:buSzPct val="100000"/>
              <a:defRPr sz="3800"/>
            </a:lvl8pPr>
            <a:lvl9pPr lvl="8" rtl="0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6" name="Shape 46"/>
          <p:cNvSpPr txBox="1"/>
          <p:nvPr>
            <p:ph idx="1" type="subTitle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sk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sk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spcBef>
                <a:spcPts val="0"/>
              </a:spcBef>
              <a:buNone/>
            </a:pPr>
            <a:fld id="{00000000-1234-1234-1234-123412341234}" type="slidenum">
              <a:rPr lang="sk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4.png"/><Relationship Id="rId4" Type="http://schemas.openxmlformats.org/officeDocument/2006/relationships/image" Target="../media/image00.png"/><Relationship Id="rId5" Type="http://schemas.openxmlformats.org/officeDocument/2006/relationships/image" Target="../media/image0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0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lenkahe" TargetMode="External"/><Relationship Id="rId4" Type="http://schemas.openxmlformats.org/officeDocument/2006/relationships/hyperlink" Target="https://github.com/galbavyj" TargetMode="External"/><Relationship Id="rId5" Type="http://schemas.openxmlformats.org/officeDocument/2006/relationships/hyperlink" Target="https://github.com/pajajezek" TargetMode="External"/><Relationship Id="rId6" Type="http://schemas.openxmlformats.org/officeDocument/2006/relationships/hyperlink" Target="https://github.com/Medzikarp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dk2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1680301" y="949350"/>
            <a:ext cx="5783400" cy="14573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algn="l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Webová aplikácia na generovanie životopisov</a:t>
            </a:r>
          </a:p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1680300" y="2808100"/>
            <a:ext cx="5783400" cy="1610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Lenka Heldová</a:t>
            </a:r>
          </a:p>
          <a:p>
            <a:pPr lv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Juraj Galbavý</a:t>
            </a:r>
          </a:p>
          <a:p>
            <a:pPr lv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Marek Perichta</a:t>
            </a:r>
          </a:p>
          <a:p>
            <a:pPr lv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Pavel Ježek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/>
          <p:nvPr>
            <p:ph idx="4294967295"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Architektúra</a:t>
            </a:r>
          </a:p>
        </p:txBody>
      </p:sp>
      <p:sp>
        <p:nvSpPr>
          <p:cNvPr id="147" name="Shape 147"/>
          <p:cNvSpPr/>
          <p:nvPr/>
        </p:nvSpPr>
        <p:spPr>
          <a:xfrm>
            <a:off x="1570800" y="1563425"/>
            <a:ext cx="6002400" cy="6078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sk" sz="1600">
                <a:latin typeface="Trebuchet MS"/>
                <a:ea typeface="Trebuchet MS"/>
                <a:cs typeface="Trebuchet MS"/>
                <a:sym typeface="Trebuchet MS"/>
              </a:rPr>
              <a:t>Web Interface</a:t>
            </a:r>
          </a:p>
        </p:txBody>
      </p:sp>
      <p:sp>
        <p:nvSpPr>
          <p:cNvPr id="148" name="Shape 148"/>
          <p:cNvSpPr/>
          <p:nvPr/>
        </p:nvSpPr>
        <p:spPr>
          <a:xfrm>
            <a:off x="1570800" y="2171225"/>
            <a:ext cx="60024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sk" sz="1600">
                <a:latin typeface="Trebuchet MS"/>
                <a:ea typeface="Trebuchet MS"/>
                <a:cs typeface="Trebuchet MS"/>
                <a:sym typeface="Trebuchet MS"/>
              </a:rPr>
              <a:t>Servlets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sp>
        <p:nvSpPr>
          <p:cNvPr id="149" name="Shape 149"/>
          <p:cNvSpPr/>
          <p:nvPr/>
        </p:nvSpPr>
        <p:spPr>
          <a:xfrm>
            <a:off x="1570800" y="39946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SQL database</a:t>
            </a:r>
          </a:p>
        </p:txBody>
      </p:sp>
      <p:sp>
        <p:nvSpPr>
          <p:cNvPr id="150" name="Shape 150"/>
          <p:cNvSpPr/>
          <p:nvPr/>
        </p:nvSpPr>
        <p:spPr>
          <a:xfrm>
            <a:off x="4571875" y="39946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eXist database</a:t>
            </a:r>
          </a:p>
        </p:txBody>
      </p:sp>
      <p:sp>
        <p:nvSpPr>
          <p:cNvPr id="151" name="Shape 151"/>
          <p:cNvSpPr/>
          <p:nvPr/>
        </p:nvSpPr>
        <p:spPr>
          <a:xfrm>
            <a:off x="6072475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rgbClr val="DEDEDE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LaTeX</a:t>
            </a:r>
          </a:p>
        </p:txBody>
      </p:sp>
      <p:sp>
        <p:nvSpPr>
          <p:cNvPr id="152" name="Shape 152"/>
          <p:cNvSpPr/>
          <p:nvPr/>
        </p:nvSpPr>
        <p:spPr>
          <a:xfrm>
            <a:off x="4571875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rgbClr val="DEDEDE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XSLT Transform.</a:t>
            </a:r>
          </a:p>
        </p:txBody>
      </p:sp>
      <p:sp>
        <p:nvSpPr>
          <p:cNvPr id="153" name="Shape 153"/>
          <p:cNvSpPr/>
          <p:nvPr/>
        </p:nvSpPr>
        <p:spPr>
          <a:xfrm>
            <a:off x="1570800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JAXB</a:t>
            </a:r>
          </a:p>
        </p:txBody>
      </p:sp>
      <p:sp>
        <p:nvSpPr>
          <p:cNvPr id="154" name="Shape 154"/>
          <p:cNvSpPr/>
          <p:nvPr/>
        </p:nvSpPr>
        <p:spPr>
          <a:xfrm>
            <a:off x="3071150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XML Schema</a:t>
            </a:r>
          </a:p>
        </p:txBody>
      </p:sp>
      <p:sp>
        <p:nvSpPr>
          <p:cNvPr id="155" name="Shape 155"/>
          <p:cNvSpPr/>
          <p:nvPr/>
        </p:nvSpPr>
        <p:spPr>
          <a:xfrm>
            <a:off x="1570800" y="2779012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sk" sz="1600">
                <a:solidFill>
                  <a:srgbClr val="F9F9F9"/>
                </a:solidFill>
              </a:rPr>
              <a:t>UserService</a:t>
            </a:r>
          </a:p>
        </p:txBody>
      </p:sp>
      <p:sp>
        <p:nvSpPr>
          <p:cNvPr id="156" name="Shape 156"/>
          <p:cNvSpPr/>
          <p:nvPr/>
        </p:nvSpPr>
        <p:spPr>
          <a:xfrm>
            <a:off x="4571875" y="27790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sk" sz="1600">
                <a:solidFill>
                  <a:srgbClr val="F9F9F9"/>
                </a:solidFill>
              </a:rPr>
              <a:t>CvService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UserService &amp; CvService</a:t>
            </a:r>
          </a:p>
        </p:txBody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UserService </a:t>
            </a:r>
          </a:p>
          <a:p>
            <a:pPr indent="-381000" lvl="1" marL="914400" rtl="0">
              <a:spcBef>
                <a:spcPts val="0"/>
              </a:spcBef>
              <a:buSzPct val="100000"/>
              <a:buFont typeface="Comic Sans MS"/>
              <a:buChar char="○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užívatelia sú ukladaný v SQL databáze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CvService</a:t>
            </a:r>
          </a:p>
          <a:p>
            <a:pPr indent="-381000" lvl="1" marL="914400" rtl="0">
              <a:spcBef>
                <a:spcPts val="0"/>
              </a:spcBef>
              <a:buSzPct val="100000"/>
              <a:buFont typeface="Comic Sans MS"/>
              <a:buChar char="○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ukladanie a načítanie životopisov do eXist db</a:t>
            </a:r>
          </a:p>
          <a:p>
            <a:pPr indent="-381000" lvl="1" marL="914400" rtl="0">
              <a:spcBef>
                <a:spcPts val="0"/>
              </a:spcBef>
              <a:buSzPct val="100000"/>
              <a:buFont typeface="Comic Sans MS"/>
              <a:buChar char="○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generovanie PDF životopisu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rtl="0">
              <a:spcBef>
                <a:spcPts val="0"/>
              </a:spcBef>
              <a:buNone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br>
              <a:rPr lang="sk"/>
            </a:b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idx="4294967295"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Architektúra</a:t>
            </a:r>
          </a:p>
        </p:txBody>
      </p:sp>
      <p:sp>
        <p:nvSpPr>
          <p:cNvPr id="168" name="Shape 168"/>
          <p:cNvSpPr/>
          <p:nvPr/>
        </p:nvSpPr>
        <p:spPr>
          <a:xfrm>
            <a:off x="1570800" y="1563425"/>
            <a:ext cx="6002400" cy="607800"/>
          </a:xfrm>
          <a:prstGeom prst="flowChartAlternateProcess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b="1" lang="sk" sz="1800">
                <a:solidFill>
                  <a:srgbClr val="F9F9F9"/>
                </a:solidFill>
                <a:latin typeface="Trebuchet MS"/>
                <a:ea typeface="Trebuchet MS"/>
                <a:cs typeface="Trebuchet MS"/>
                <a:sym typeface="Trebuchet MS"/>
              </a:rPr>
              <a:t>Web Interface</a:t>
            </a:r>
          </a:p>
        </p:txBody>
      </p:sp>
      <p:sp>
        <p:nvSpPr>
          <p:cNvPr id="169" name="Shape 169"/>
          <p:cNvSpPr/>
          <p:nvPr/>
        </p:nvSpPr>
        <p:spPr>
          <a:xfrm>
            <a:off x="1570800" y="2171225"/>
            <a:ext cx="6002400" cy="60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F9F9F9"/>
              </a:solidFill>
            </a:endParaRP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b="1" lang="sk" sz="1800">
                <a:solidFill>
                  <a:srgbClr val="F9F9F9"/>
                </a:solidFill>
                <a:latin typeface="Trebuchet MS"/>
                <a:ea typeface="Trebuchet MS"/>
                <a:cs typeface="Trebuchet MS"/>
                <a:sym typeface="Trebuchet MS"/>
              </a:rPr>
              <a:t>Servlets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1" sz="1800">
              <a:solidFill>
                <a:srgbClr val="F9F9F9"/>
              </a:solidFill>
            </a:endParaRPr>
          </a:p>
        </p:txBody>
      </p:sp>
      <p:sp>
        <p:nvSpPr>
          <p:cNvPr id="170" name="Shape 170"/>
          <p:cNvSpPr/>
          <p:nvPr/>
        </p:nvSpPr>
        <p:spPr>
          <a:xfrm>
            <a:off x="1570800" y="3994625"/>
            <a:ext cx="3001200" cy="607800"/>
          </a:xfrm>
          <a:prstGeom prst="roundRect">
            <a:avLst>
              <a:gd fmla="val 16667" name="adj"/>
            </a:avLst>
          </a:prstGeom>
          <a:solidFill>
            <a:srgbClr val="DEDEDE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SQL database</a:t>
            </a:r>
          </a:p>
        </p:txBody>
      </p:sp>
      <p:sp>
        <p:nvSpPr>
          <p:cNvPr id="171" name="Shape 171"/>
          <p:cNvSpPr/>
          <p:nvPr/>
        </p:nvSpPr>
        <p:spPr>
          <a:xfrm>
            <a:off x="4571875" y="3994625"/>
            <a:ext cx="3001200" cy="607800"/>
          </a:xfrm>
          <a:prstGeom prst="roundRect">
            <a:avLst>
              <a:gd fmla="val 16667" name="adj"/>
            </a:avLst>
          </a:prstGeom>
          <a:solidFill>
            <a:srgbClr val="DEDEDE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eXist database</a:t>
            </a:r>
          </a:p>
        </p:txBody>
      </p:sp>
      <p:sp>
        <p:nvSpPr>
          <p:cNvPr id="172" name="Shape 172"/>
          <p:cNvSpPr/>
          <p:nvPr/>
        </p:nvSpPr>
        <p:spPr>
          <a:xfrm>
            <a:off x="6072600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LaTeX</a:t>
            </a:r>
          </a:p>
        </p:txBody>
      </p:sp>
      <p:sp>
        <p:nvSpPr>
          <p:cNvPr id="173" name="Shape 173"/>
          <p:cNvSpPr/>
          <p:nvPr/>
        </p:nvSpPr>
        <p:spPr>
          <a:xfrm>
            <a:off x="4571875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XSLT Transform.</a:t>
            </a:r>
          </a:p>
        </p:txBody>
      </p:sp>
      <p:sp>
        <p:nvSpPr>
          <p:cNvPr id="174" name="Shape 174"/>
          <p:cNvSpPr/>
          <p:nvPr/>
        </p:nvSpPr>
        <p:spPr>
          <a:xfrm>
            <a:off x="1570425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JAXB</a:t>
            </a:r>
          </a:p>
        </p:txBody>
      </p:sp>
      <p:sp>
        <p:nvSpPr>
          <p:cNvPr id="175" name="Shape 175"/>
          <p:cNvSpPr/>
          <p:nvPr/>
        </p:nvSpPr>
        <p:spPr>
          <a:xfrm>
            <a:off x="3071150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XML Schema</a:t>
            </a:r>
          </a:p>
        </p:txBody>
      </p:sp>
      <p:sp>
        <p:nvSpPr>
          <p:cNvPr id="176" name="Shape 176"/>
          <p:cNvSpPr/>
          <p:nvPr/>
        </p:nvSpPr>
        <p:spPr>
          <a:xfrm>
            <a:off x="1570800" y="2779012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UserService</a:t>
            </a:r>
          </a:p>
        </p:txBody>
      </p:sp>
      <p:sp>
        <p:nvSpPr>
          <p:cNvPr id="177" name="Shape 177"/>
          <p:cNvSpPr/>
          <p:nvPr/>
        </p:nvSpPr>
        <p:spPr>
          <a:xfrm>
            <a:off x="4571875" y="27790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CvService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Web Interface &amp; Servlets</a:t>
            </a:r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AngularJS framework - creating forms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Bootstrap CSS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JSTL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Spring MVC</a:t>
            </a:r>
            <a:b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</a:br>
          </a:p>
        </p:txBody>
      </p:sp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7875" y="1063700"/>
            <a:ext cx="1259349" cy="136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Shape 1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2225" y="2432575"/>
            <a:ext cx="3295650" cy="192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Shape 18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900" y="3466800"/>
            <a:ext cx="2965895" cy="1368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k"/>
              <a:t>Prezentácia aplikácie</a:t>
            </a:r>
          </a:p>
        </p:txBody>
      </p:sp>
      <p:pic>
        <p:nvPicPr>
          <p:cNvPr id="192" name="Shape 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21375" y="1461575"/>
            <a:ext cx="3195800" cy="319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/>
          <p:nvPr>
            <p:ph idx="4294967295" type="title"/>
          </p:nvPr>
        </p:nvSpPr>
        <p:spPr>
          <a:xfrm>
            <a:off x="948200" y="2119800"/>
            <a:ext cx="7585200" cy="9039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k" sz="4800">
                <a:latin typeface="Comic Sans MS"/>
                <a:ea typeface="Comic Sans MS"/>
                <a:cs typeface="Comic Sans MS"/>
                <a:sym typeface="Comic Sans MS"/>
              </a:rPr>
              <a:t>Ďakujeme za pozornosť :)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Oficiálne zadanie</a:t>
            </a:r>
          </a:p>
        </p:txBody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387900" y="1336449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k" sz="1300">
                <a:latin typeface="Comic Sans MS"/>
                <a:ea typeface="Comic Sans MS"/>
                <a:cs typeface="Comic Sans MS"/>
                <a:sym typeface="Comic Sans MS"/>
              </a:rPr>
              <a:t>Tento projekt má za cíl vytvořit webovou aplikaci v programovacím jazyce Java, která umožní vygenerovat životopis.</a:t>
            </a:r>
          </a:p>
          <a:p>
            <a:pPr lvl="0">
              <a:spcBef>
                <a:spcPts val="0"/>
              </a:spcBef>
              <a:buNone/>
            </a:pPr>
            <a:r>
              <a:rPr lang="sk" sz="1300">
                <a:latin typeface="Comic Sans MS"/>
                <a:ea typeface="Comic Sans MS"/>
                <a:cs typeface="Comic Sans MS"/>
                <a:sym typeface="Comic Sans MS"/>
              </a:rPr>
              <a:t>Aplikace umožní následující:</a:t>
            </a:r>
          </a:p>
          <a:p>
            <a:pPr lvl="0">
              <a:spcBef>
                <a:spcPts val="0"/>
              </a:spcBef>
              <a:buNone/>
            </a:pPr>
            <a:r>
              <a:rPr lang="sk" sz="1300">
                <a:latin typeface="Comic Sans MS"/>
                <a:ea typeface="Comic Sans MS"/>
                <a:cs typeface="Comic Sans MS"/>
                <a:sym typeface="Comic Sans MS"/>
              </a:rPr>
              <a:t>Vytvořit si profil. Aplikace bude umožňovat registraci a následně autentizaci uživatele.</a:t>
            </a:r>
            <a:br>
              <a:rPr lang="sk" sz="1300"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sk" sz="1300">
                <a:latin typeface="Comic Sans MS"/>
                <a:ea typeface="Comic Sans MS"/>
                <a:cs typeface="Comic Sans MS"/>
                <a:sym typeface="Comic Sans MS"/>
              </a:rPr>
              <a:t>V tomto profilu vyplnit zákadní údaje obecně používané v životopisech (prac. zkušenosti, vzdělání, kontaktní informace) a tyto budou uloženy v XML souborech či (alternativně XML databázi).</a:t>
            </a:r>
            <a:br>
              <a:rPr lang="sk" sz="1300"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sk" sz="1300">
                <a:latin typeface="Comic Sans MS"/>
                <a:ea typeface="Comic Sans MS"/>
                <a:cs typeface="Comic Sans MS"/>
                <a:sym typeface="Comic Sans MS"/>
              </a:rPr>
              <a:t>Vygenerovat si životopis ve formátu PDF</a:t>
            </a:r>
            <a:br>
              <a:rPr lang="sk" sz="1300"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sk" sz="1300">
                <a:latin typeface="Comic Sans MS"/>
                <a:ea typeface="Comic Sans MS"/>
                <a:cs typeface="Comic Sans MS"/>
                <a:sym typeface="Comic Sans MS"/>
              </a:rPr>
              <a:t>Aplikace bude obsahovat jednoduchý překlad těch částí CV, které jsou obecné (například hlavička "Vzdělání", "Education").</a:t>
            </a:r>
            <a:br>
              <a:rPr lang="sk" sz="1300">
                <a:latin typeface="Comic Sans MS"/>
                <a:ea typeface="Comic Sans MS"/>
                <a:cs typeface="Comic Sans MS"/>
                <a:sym typeface="Comic Sans MS"/>
              </a:rPr>
            </a:br>
            <a:r>
              <a:rPr lang="sk" sz="1300">
                <a:latin typeface="Comic Sans MS"/>
                <a:ea typeface="Comic Sans MS"/>
                <a:cs typeface="Comic Sans MS"/>
                <a:sym typeface="Comic Sans MS"/>
              </a:rPr>
              <a:t>K vygenerování životopisu využijte Latex. Konkrétně použijte nějaký styl, který se vám líbí (můžete nalézt pomocí http://ctan.org/). Nejdříve zkonvertujte XML pomocí XSLT transformace a následně spusťte Latex k vygenerování PDF. Jako servletový kontejter použijte buďto Jetty nebo Tomcat. Projekt musí být jednotkově testován.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Rozdelenie práce</a:t>
            </a:r>
          </a:p>
        </p:txBody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Comic Sans MS"/>
              <a:buChar char="●"/>
            </a:pPr>
            <a:r>
              <a:rPr b="1" lang="sk" sz="1900">
                <a:latin typeface="Comic Sans MS"/>
                <a:ea typeface="Comic Sans MS"/>
                <a:cs typeface="Comic Sans MS"/>
                <a:sym typeface="Comic Sans MS"/>
              </a:rPr>
              <a:t>Lenka Heldová</a:t>
            </a:r>
            <a:r>
              <a:rPr b="1" lang="sk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(</a:t>
            </a:r>
            <a:r>
              <a:rPr lang="sk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3"/>
              </a:rPr>
              <a:t>https://github.com/lenkahe</a:t>
            </a: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) (team leader): LaTeX, SQL db, eXist db, project stucture, wiki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Comic Sans MS"/>
              <a:buChar char="●"/>
            </a:pPr>
            <a:r>
              <a:rPr b="1" lang="sk" sz="1900">
                <a:latin typeface="Comic Sans MS"/>
                <a:ea typeface="Comic Sans MS"/>
                <a:cs typeface="Comic Sans MS"/>
                <a:sym typeface="Comic Sans MS"/>
              </a:rPr>
              <a:t>Juraj Galbavý</a:t>
            </a: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 (</a:t>
            </a:r>
            <a:r>
              <a:rPr lang="sk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4"/>
              </a:rPr>
              <a:t>https://github.com/galbavyj</a:t>
            </a: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): XML schema, JAXB, wiki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Comic Sans MS"/>
              <a:buChar char="●"/>
            </a:pPr>
            <a:r>
              <a:rPr b="1" lang="sk" sz="1900">
                <a:latin typeface="Comic Sans MS"/>
                <a:ea typeface="Comic Sans MS"/>
                <a:cs typeface="Comic Sans MS"/>
                <a:sym typeface="Comic Sans MS"/>
              </a:rPr>
              <a:t>Pavel Ježek</a:t>
            </a: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 (</a:t>
            </a:r>
            <a:r>
              <a:rPr lang="sk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5"/>
              </a:rPr>
              <a:t>https://github.com/pajajezek</a:t>
            </a: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): JUnit, XSLT Transformation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buFont typeface="Comic Sans MS"/>
              <a:buChar char="●"/>
            </a:pPr>
            <a:r>
              <a:rPr b="1" lang="sk" sz="1900">
                <a:latin typeface="Comic Sans MS"/>
                <a:ea typeface="Comic Sans MS"/>
                <a:cs typeface="Comic Sans MS"/>
                <a:sym typeface="Comic Sans MS"/>
              </a:rPr>
              <a:t>Marek Perichta</a:t>
            </a: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 (</a:t>
            </a:r>
            <a:r>
              <a:rPr lang="sk" u="sng">
                <a:solidFill>
                  <a:schemeClr val="hlink"/>
                </a:solidFill>
                <a:latin typeface="Comic Sans MS"/>
                <a:ea typeface="Comic Sans MS"/>
                <a:cs typeface="Comic Sans MS"/>
                <a:sym typeface="Comic Sans MS"/>
                <a:hlinkClick r:id="rId6"/>
              </a:rPr>
              <a:t>https://github.com/Medzikarp</a:t>
            </a: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): JSTL, Angular, Bootstrap, wiki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4294967295"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Architektúra</a:t>
            </a:r>
          </a:p>
        </p:txBody>
      </p:sp>
      <p:sp>
        <p:nvSpPr>
          <p:cNvPr id="82" name="Shape 82"/>
          <p:cNvSpPr/>
          <p:nvPr/>
        </p:nvSpPr>
        <p:spPr>
          <a:xfrm>
            <a:off x="1570800" y="1563425"/>
            <a:ext cx="6002400" cy="6078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sk" sz="1600">
                <a:latin typeface="Trebuchet MS"/>
                <a:ea typeface="Trebuchet MS"/>
                <a:cs typeface="Trebuchet MS"/>
                <a:sym typeface="Trebuchet MS"/>
              </a:rPr>
              <a:t>Web Interface</a:t>
            </a:r>
          </a:p>
        </p:txBody>
      </p:sp>
      <p:sp>
        <p:nvSpPr>
          <p:cNvPr id="83" name="Shape 83"/>
          <p:cNvSpPr/>
          <p:nvPr/>
        </p:nvSpPr>
        <p:spPr>
          <a:xfrm>
            <a:off x="1570800" y="2171225"/>
            <a:ext cx="60024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sk" sz="1600">
                <a:latin typeface="Trebuchet MS"/>
                <a:ea typeface="Trebuchet MS"/>
                <a:cs typeface="Trebuchet MS"/>
                <a:sym typeface="Trebuchet MS"/>
              </a:rPr>
              <a:t>Servlets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sp>
        <p:nvSpPr>
          <p:cNvPr id="84" name="Shape 84"/>
          <p:cNvSpPr/>
          <p:nvPr/>
        </p:nvSpPr>
        <p:spPr>
          <a:xfrm>
            <a:off x="1570800" y="39946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sk" sz="1600">
                <a:solidFill>
                  <a:srgbClr val="F9F9F9"/>
                </a:solidFill>
              </a:rPr>
              <a:t>SQL database</a:t>
            </a:r>
          </a:p>
        </p:txBody>
      </p:sp>
      <p:sp>
        <p:nvSpPr>
          <p:cNvPr id="85" name="Shape 85"/>
          <p:cNvSpPr/>
          <p:nvPr/>
        </p:nvSpPr>
        <p:spPr>
          <a:xfrm>
            <a:off x="4571875" y="39946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sk" sz="1600">
                <a:solidFill>
                  <a:srgbClr val="F9F9F9"/>
                </a:solidFill>
              </a:rPr>
              <a:t>eXist database</a:t>
            </a:r>
          </a:p>
        </p:txBody>
      </p:sp>
      <p:sp>
        <p:nvSpPr>
          <p:cNvPr id="86" name="Shape 86"/>
          <p:cNvSpPr/>
          <p:nvPr/>
        </p:nvSpPr>
        <p:spPr>
          <a:xfrm>
            <a:off x="6072600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LaTeX</a:t>
            </a:r>
          </a:p>
        </p:txBody>
      </p:sp>
      <p:sp>
        <p:nvSpPr>
          <p:cNvPr id="87" name="Shape 87"/>
          <p:cNvSpPr/>
          <p:nvPr/>
        </p:nvSpPr>
        <p:spPr>
          <a:xfrm>
            <a:off x="4571875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XSLT Transform.</a:t>
            </a:r>
          </a:p>
        </p:txBody>
      </p:sp>
      <p:sp>
        <p:nvSpPr>
          <p:cNvPr id="88" name="Shape 88"/>
          <p:cNvSpPr/>
          <p:nvPr/>
        </p:nvSpPr>
        <p:spPr>
          <a:xfrm>
            <a:off x="1570800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JAXB</a:t>
            </a:r>
          </a:p>
        </p:txBody>
      </p:sp>
      <p:sp>
        <p:nvSpPr>
          <p:cNvPr id="89" name="Shape 89"/>
          <p:cNvSpPr/>
          <p:nvPr/>
        </p:nvSpPr>
        <p:spPr>
          <a:xfrm>
            <a:off x="3071150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XML Schema</a:t>
            </a:r>
          </a:p>
        </p:txBody>
      </p:sp>
      <p:sp>
        <p:nvSpPr>
          <p:cNvPr id="90" name="Shape 90"/>
          <p:cNvSpPr/>
          <p:nvPr/>
        </p:nvSpPr>
        <p:spPr>
          <a:xfrm>
            <a:off x="1570800" y="2779012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UserService</a:t>
            </a:r>
          </a:p>
        </p:txBody>
      </p:sp>
      <p:sp>
        <p:nvSpPr>
          <p:cNvPr id="91" name="Shape 91"/>
          <p:cNvSpPr/>
          <p:nvPr/>
        </p:nvSpPr>
        <p:spPr>
          <a:xfrm>
            <a:off x="4571875" y="27790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CvService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SQL &amp; eXist database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SQL databáza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eXist databáza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entity (user, person) + DAO</a:t>
            </a:r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8675" y="184250"/>
            <a:ext cx="20955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idx="4294967295"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Architektúra</a:t>
            </a:r>
          </a:p>
        </p:txBody>
      </p:sp>
      <p:sp>
        <p:nvSpPr>
          <p:cNvPr id="104" name="Shape 104"/>
          <p:cNvSpPr/>
          <p:nvPr/>
        </p:nvSpPr>
        <p:spPr>
          <a:xfrm>
            <a:off x="1570800" y="1563425"/>
            <a:ext cx="6002400" cy="6078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sk" sz="1600">
                <a:latin typeface="Trebuchet MS"/>
                <a:ea typeface="Trebuchet MS"/>
                <a:cs typeface="Trebuchet MS"/>
                <a:sym typeface="Trebuchet MS"/>
              </a:rPr>
              <a:t>Web Interface</a:t>
            </a:r>
          </a:p>
        </p:txBody>
      </p:sp>
      <p:sp>
        <p:nvSpPr>
          <p:cNvPr id="105" name="Shape 105"/>
          <p:cNvSpPr/>
          <p:nvPr/>
        </p:nvSpPr>
        <p:spPr>
          <a:xfrm>
            <a:off x="1570800" y="2171225"/>
            <a:ext cx="60024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sk" sz="1600">
                <a:latin typeface="Trebuchet MS"/>
                <a:ea typeface="Trebuchet MS"/>
                <a:cs typeface="Trebuchet MS"/>
                <a:sym typeface="Trebuchet MS"/>
              </a:rPr>
              <a:t>Servlets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sp>
        <p:nvSpPr>
          <p:cNvPr id="106" name="Shape 106"/>
          <p:cNvSpPr/>
          <p:nvPr/>
        </p:nvSpPr>
        <p:spPr>
          <a:xfrm>
            <a:off x="1570800" y="39946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SQL database</a:t>
            </a:r>
          </a:p>
        </p:txBody>
      </p:sp>
      <p:sp>
        <p:nvSpPr>
          <p:cNvPr id="107" name="Shape 107"/>
          <p:cNvSpPr/>
          <p:nvPr/>
        </p:nvSpPr>
        <p:spPr>
          <a:xfrm>
            <a:off x="4571875" y="39946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eXist database</a:t>
            </a:r>
          </a:p>
        </p:txBody>
      </p:sp>
      <p:sp>
        <p:nvSpPr>
          <p:cNvPr id="108" name="Shape 108"/>
          <p:cNvSpPr/>
          <p:nvPr/>
        </p:nvSpPr>
        <p:spPr>
          <a:xfrm>
            <a:off x="6072475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LaTeX</a:t>
            </a:r>
          </a:p>
        </p:txBody>
      </p:sp>
      <p:sp>
        <p:nvSpPr>
          <p:cNvPr id="109" name="Shape 109"/>
          <p:cNvSpPr/>
          <p:nvPr/>
        </p:nvSpPr>
        <p:spPr>
          <a:xfrm>
            <a:off x="4571875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XSLT Transform.</a:t>
            </a:r>
          </a:p>
        </p:txBody>
      </p:sp>
      <p:sp>
        <p:nvSpPr>
          <p:cNvPr id="110" name="Shape 110"/>
          <p:cNvSpPr/>
          <p:nvPr/>
        </p:nvSpPr>
        <p:spPr>
          <a:xfrm>
            <a:off x="1570800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sk" sz="1600">
                <a:solidFill>
                  <a:srgbClr val="F9F9F9"/>
                </a:solidFill>
              </a:rPr>
              <a:t>JAXB</a:t>
            </a:r>
          </a:p>
        </p:txBody>
      </p:sp>
      <p:sp>
        <p:nvSpPr>
          <p:cNvPr id="111" name="Shape 111"/>
          <p:cNvSpPr/>
          <p:nvPr/>
        </p:nvSpPr>
        <p:spPr>
          <a:xfrm>
            <a:off x="3071150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sk" sz="1600">
                <a:solidFill>
                  <a:srgbClr val="F9F9F9"/>
                </a:solidFill>
              </a:rPr>
              <a:t>XML Schema</a:t>
            </a:r>
          </a:p>
        </p:txBody>
      </p:sp>
      <p:sp>
        <p:nvSpPr>
          <p:cNvPr id="112" name="Shape 112"/>
          <p:cNvSpPr/>
          <p:nvPr/>
        </p:nvSpPr>
        <p:spPr>
          <a:xfrm>
            <a:off x="1570800" y="2779012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UserService</a:t>
            </a:r>
          </a:p>
        </p:txBody>
      </p:sp>
      <p:sp>
        <p:nvSpPr>
          <p:cNvPr id="113" name="Shape 113"/>
          <p:cNvSpPr/>
          <p:nvPr/>
        </p:nvSpPr>
        <p:spPr>
          <a:xfrm>
            <a:off x="4571875" y="27790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CvService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JAXB &amp; XML Schema</a:t>
            </a:r>
          </a:p>
        </p:txBody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JAXB</a:t>
            </a:r>
          </a:p>
          <a:p>
            <a:pPr indent="-381000" lvl="1" marL="914400" rtl="0">
              <a:spcBef>
                <a:spcPts val="0"/>
              </a:spcBef>
              <a:buSzPct val="100000"/>
              <a:buChar char="○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mapovanie Java objektu do XML súboru </a:t>
            </a:r>
          </a:p>
          <a:p>
            <a:pPr indent="-381000" lvl="1" marL="914400" rtl="0">
              <a:spcBef>
                <a:spcPts val="0"/>
              </a:spcBef>
              <a:buSzPct val="100000"/>
              <a:buChar char="○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vytvorenie Java objektu z XML súboru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 sz="2400"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validácia pomocou XML Schema</a:t>
            </a:r>
            <a:br>
              <a:rPr lang="sk"/>
            </a:b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idx="4294967295"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Architektúra</a:t>
            </a:r>
          </a:p>
        </p:txBody>
      </p:sp>
      <p:sp>
        <p:nvSpPr>
          <p:cNvPr id="125" name="Shape 125"/>
          <p:cNvSpPr/>
          <p:nvPr/>
        </p:nvSpPr>
        <p:spPr>
          <a:xfrm>
            <a:off x="1570800" y="1563425"/>
            <a:ext cx="6002400" cy="607800"/>
          </a:xfrm>
          <a:prstGeom prst="flowChartAlternateProcess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sk" sz="1600">
                <a:latin typeface="Trebuchet MS"/>
                <a:ea typeface="Trebuchet MS"/>
                <a:cs typeface="Trebuchet MS"/>
                <a:sym typeface="Trebuchet MS"/>
              </a:rPr>
              <a:t>Web Interface</a:t>
            </a:r>
          </a:p>
        </p:txBody>
      </p:sp>
      <p:sp>
        <p:nvSpPr>
          <p:cNvPr id="126" name="Shape 126"/>
          <p:cNvSpPr/>
          <p:nvPr/>
        </p:nvSpPr>
        <p:spPr>
          <a:xfrm>
            <a:off x="1570800" y="2171225"/>
            <a:ext cx="60024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sk" sz="1600">
                <a:latin typeface="Trebuchet MS"/>
                <a:ea typeface="Trebuchet MS"/>
                <a:cs typeface="Trebuchet MS"/>
                <a:sym typeface="Trebuchet MS"/>
              </a:rPr>
              <a:t>Servlets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sp>
        <p:nvSpPr>
          <p:cNvPr id="127" name="Shape 127"/>
          <p:cNvSpPr/>
          <p:nvPr/>
        </p:nvSpPr>
        <p:spPr>
          <a:xfrm>
            <a:off x="1570800" y="39946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SQL database</a:t>
            </a:r>
          </a:p>
        </p:txBody>
      </p:sp>
      <p:sp>
        <p:nvSpPr>
          <p:cNvPr id="128" name="Shape 128"/>
          <p:cNvSpPr/>
          <p:nvPr/>
        </p:nvSpPr>
        <p:spPr>
          <a:xfrm>
            <a:off x="4571875" y="39946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eXist database</a:t>
            </a:r>
          </a:p>
        </p:txBody>
      </p:sp>
      <p:sp>
        <p:nvSpPr>
          <p:cNvPr id="129" name="Shape 129"/>
          <p:cNvSpPr/>
          <p:nvPr/>
        </p:nvSpPr>
        <p:spPr>
          <a:xfrm>
            <a:off x="6072475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sk" sz="1600">
                <a:solidFill>
                  <a:srgbClr val="F9F9F9"/>
                </a:solidFill>
              </a:rPr>
              <a:t>LaTeX</a:t>
            </a:r>
          </a:p>
        </p:txBody>
      </p:sp>
      <p:sp>
        <p:nvSpPr>
          <p:cNvPr id="130" name="Shape 130"/>
          <p:cNvSpPr/>
          <p:nvPr/>
        </p:nvSpPr>
        <p:spPr>
          <a:xfrm>
            <a:off x="4571875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sk" sz="1600">
                <a:solidFill>
                  <a:srgbClr val="F9F9F9"/>
                </a:solidFill>
              </a:rPr>
              <a:t>XSLT Transform.</a:t>
            </a:r>
          </a:p>
        </p:txBody>
      </p:sp>
      <p:sp>
        <p:nvSpPr>
          <p:cNvPr id="131" name="Shape 131"/>
          <p:cNvSpPr/>
          <p:nvPr/>
        </p:nvSpPr>
        <p:spPr>
          <a:xfrm>
            <a:off x="1570800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JAXB</a:t>
            </a:r>
          </a:p>
        </p:txBody>
      </p:sp>
      <p:sp>
        <p:nvSpPr>
          <p:cNvPr id="132" name="Shape 132"/>
          <p:cNvSpPr/>
          <p:nvPr/>
        </p:nvSpPr>
        <p:spPr>
          <a:xfrm>
            <a:off x="3071150" y="3386825"/>
            <a:ext cx="15006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XML Schema</a:t>
            </a:r>
          </a:p>
        </p:txBody>
      </p:sp>
      <p:sp>
        <p:nvSpPr>
          <p:cNvPr id="133" name="Shape 133"/>
          <p:cNvSpPr/>
          <p:nvPr/>
        </p:nvSpPr>
        <p:spPr>
          <a:xfrm>
            <a:off x="1570800" y="2779012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UserService</a:t>
            </a:r>
          </a:p>
        </p:txBody>
      </p:sp>
      <p:sp>
        <p:nvSpPr>
          <p:cNvPr id="134" name="Shape 134"/>
          <p:cNvSpPr/>
          <p:nvPr/>
        </p:nvSpPr>
        <p:spPr>
          <a:xfrm>
            <a:off x="4571875" y="2779025"/>
            <a:ext cx="3001200" cy="607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sk" sz="1600"/>
              <a:t>CvService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sk">
                <a:latin typeface="Comic Sans MS"/>
                <a:ea typeface="Comic Sans MS"/>
                <a:cs typeface="Comic Sans MS"/>
                <a:sym typeface="Comic Sans MS"/>
              </a:rPr>
              <a:t>XSLT Transformation &amp; LaTeX</a:t>
            </a:r>
          </a:p>
        </p:txBody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transformácia XML súboru na TeX súbor</a:t>
            </a:r>
          </a:p>
          <a:p>
            <a:pPr indent="-381000" lvl="0" marL="457200" rtl="0">
              <a:spcBef>
                <a:spcPts val="0"/>
              </a:spcBef>
              <a:buSzPct val="100000"/>
              <a:buFont typeface="Comic Sans MS"/>
              <a:buChar char="●"/>
            </a:pPr>
            <a:r>
              <a:rPr lang="sk" sz="2400">
                <a:latin typeface="Comic Sans MS"/>
                <a:ea typeface="Comic Sans MS"/>
                <a:cs typeface="Comic Sans MS"/>
                <a:sym typeface="Comic Sans MS"/>
              </a:rPr>
              <a:t>vytvorenie PDF súboru z TeX súboru  </a:t>
            </a:r>
            <a:br>
              <a:rPr lang="sk"/>
            </a:br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200" y="3813399"/>
            <a:ext cx="2186349" cy="91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